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05E5DC-8C7B-4E0C-AC64-8AFFD20065CD}">
  <a:tblStyle styleId="{B605E5DC-8C7B-4E0C-AC64-8AFFD20065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965474a9_3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965474a9_3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adf71a9b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adf71a9b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adf71a9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adf71a9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214350" y="-54875"/>
            <a:ext cx="9014100" cy="28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JOOPIUM.COM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Earn money from local restaurants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121425" y="4563450"/>
            <a:ext cx="539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Amal Vijay 07446152123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166900" y="2571750"/>
            <a:ext cx="8715300" cy="18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£</a:t>
            </a:r>
            <a:r>
              <a:rPr lang="en" sz="2400">
                <a:solidFill>
                  <a:schemeClr val="lt1"/>
                </a:solidFill>
              </a:rPr>
              <a:t>5 Million worth of Online Sales in 2022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100s of Happy Restaurants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Official Partner of Reserve with Google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We want to recruit 1000 Resellers for our SaaS platform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275" y="496700"/>
            <a:ext cx="1038126" cy="10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46" name="Google Shape;146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2"/>
          <p:cNvSpPr txBox="1"/>
          <p:nvPr>
            <p:ph idx="4294967295" type="body"/>
          </p:nvPr>
        </p:nvSpPr>
        <p:spPr>
          <a:xfrm>
            <a:off x="2444700" y="1377475"/>
            <a:ext cx="45366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CEO: Amal Vijay MS, BEng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CTO: Abhilash Raj BEng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CFO: Mathew Stephen CA,FCA,CeFA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24150" y="4397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Milestones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{B605E5DC-8C7B-4E0C-AC64-8AFFD20065CD}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   </a:t>
                      </a: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2018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                 2020                                     202</a:t>
                      </a: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55" name="Google Shape;155;p23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56" name="Google Shape;156;p23"/>
          <p:cNvSpPr txBox="1"/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October 2015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 txBox="1"/>
          <p:nvPr>
            <p:ph idx="4294967295" type="body"/>
          </p:nvPr>
        </p:nvSpPr>
        <p:spPr>
          <a:xfrm>
            <a:off x="646175" y="1560476"/>
            <a:ext cx="2315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Free web builder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August 2019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>
            <p:ph idx="4294967295" type="body"/>
          </p:nvPr>
        </p:nvSpPr>
        <p:spPr>
          <a:xfrm>
            <a:off x="3251009" y="3993750"/>
            <a:ext cx="2315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Commission based system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Reseller approach</a:t>
            </a:r>
            <a:endParaRPr sz="1400"/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3695400" y="474500"/>
            <a:ext cx="2804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2020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1" name="Google Shape;161;p23"/>
          <p:cNvSpPr txBox="1"/>
          <p:nvPr>
            <p:ph idx="4294967295" type="body"/>
          </p:nvPr>
        </p:nvSpPr>
        <p:spPr>
          <a:xfrm>
            <a:off x="3602825" y="784075"/>
            <a:ext cx="23532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£2M in Online Transactions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£130K in Commision</a:t>
            </a:r>
            <a:endParaRPr sz="1400"/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January</a:t>
            </a:r>
            <a:r>
              <a:rPr lang="en" sz="1800">
                <a:solidFill>
                  <a:schemeClr val="dk1"/>
                </a:solidFill>
              </a:rPr>
              <a:t> 202</a:t>
            </a:r>
            <a:r>
              <a:rPr lang="en" sz="1800">
                <a:solidFill>
                  <a:schemeClr val="dk1"/>
                </a:solidFill>
              </a:rPr>
              <a:t>2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3" name="Google Shape;163;p23"/>
          <p:cNvSpPr txBox="1"/>
          <p:nvPr>
            <p:ph idx="4294967295" type="body"/>
          </p:nvPr>
        </p:nvSpPr>
        <p:spPr>
          <a:xfrm>
            <a:off x="5956025" y="3993750"/>
            <a:ext cx="3081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JOOPIUM as a platform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Aiming for £100m transactional volume/year and Expansion in India</a:t>
            </a:r>
            <a:endParaRPr sz="1400"/>
          </a:p>
        </p:txBody>
      </p:sp>
      <p:cxnSp>
        <p:nvCxnSpPr>
          <p:cNvPr id="164" name="Google Shape;164;p23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5" name="Google Shape;165;p23"/>
          <p:cNvCxnSpPr/>
          <p:nvPr/>
        </p:nvCxnSpPr>
        <p:spPr>
          <a:xfrm rot="10800000">
            <a:off x="544140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8210575" y="316575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7" name="Google Shape;167;p23"/>
          <p:cNvSpPr txBox="1"/>
          <p:nvPr/>
        </p:nvSpPr>
        <p:spPr>
          <a:xfrm>
            <a:off x="5823900" y="439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/>
          </a:p>
        </p:txBody>
      </p:sp>
      <p:cxnSp>
        <p:nvCxnSpPr>
          <p:cNvPr id="168" name="Google Shape;168;p23"/>
          <p:cNvCxnSpPr/>
          <p:nvPr/>
        </p:nvCxnSpPr>
        <p:spPr>
          <a:xfrm rot="10800000">
            <a:off x="600490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9" name="Google Shape;169;p23"/>
          <p:cNvSpPr txBox="1"/>
          <p:nvPr>
            <p:ph idx="4294967295" type="body"/>
          </p:nvPr>
        </p:nvSpPr>
        <p:spPr>
          <a:xfrm>
            <a:off x="6004900" y="784063"/>
            <a:ext cx="23532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£5M in Online Transactions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£170K in Commision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75" name="Google Shape;175;p2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Projections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24"/>
          <p:cNvSpPr txBox="1"/>
          <p:nvPr>
            <p:ph idx="4294967295" type="body"/>
          </p:nvPr>
        </p:nvSpPr>
        <p:spPr>
          <a:xfrm>
            <a:off x="2855550" y="1377475"/>
            <a:ext cx="34329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Currently 10 Resellers with 100 Restaurants generate £2 Million in Gross Sales Volume and £165k in Commission.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 £2M investment, the company is confident that it will grow the number of restaurant partners to 5000 restaurants and can generate annual profit of more than £6m.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83" name="Google Shape;183;p2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What’s next?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5"/>
          <p:cNvSpPr txBox="1"/>
          <p:nvPr>
            <p:ph idx="4294967295" type="body"/>
          </p:nvPr>
        </p:nvSpPr>
        <p:spPr>
          <a:xfrm>
            <a:off x="2795425" y="1030425"/>
            <a:ext cx="3432900" cy="32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1.Recruit resellers in the EU to expand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2.Deploy direct marketing executives in India to expand in India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Offer Delivery service through resellers and charge 25% Commission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4.Develop JOOPER AI application that will enhance user experience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Investment seeking £2m</a:t>
            </a:r>
            <a:endParaRPr b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CEO Amal Vijay</a:t>
            </a:r>
            <a:endParaRPr b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07446152123</a:t>
            </a:r>
            <a:endParaRPr b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106250" y="90750"/>
            <a:ext cx="8815500" cy="4775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Problem: Accelerated Digitalisation is happening in the Restaurant Industry.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Restaurant owners are struggling to look after their Technology, Branding and Digital Profiles.</a:t>
            </a:r>
            <a:r>
              <a:rPr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HOW MANY SERVICE PROVIDERS DO A RESTAURANT NEED</a:t>
            </a:r>
            <a:r>
              <a:rPr lang="en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2400"/>
          </a:p>
        </p:txBody>
      </p:sp>
      <p:sp>
        <p:nvSpPr>
          <p:cNvPr id="81" name="Google Shape;81;p14"/>
          <p:cNvSpPr txBox="1"/>
          <p:nvPr/>
        </p:nvSpPr>
        <p:spPr>
          <a:xfrm rot="-1475447">
            <a:off x="325938" y="3368733"/>
            <a:ext cx="1608375" cy="3707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 Developer 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 rot="1144128">
            <a:off x="2819435" y="3863865"/>
            <a:ext cx="1517891" cy="3625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App Developer 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 rot="917014">
            <a:off x="6907971" y="3243962"/>
            <a:ext cx="1855109" cy="4202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Booking Systems!!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4"/>
          <p:cNvSpPr txBox="1"/>
          <p:nvPr/>
        </p:nvSpPr>
        <p:spPr>
          <a:xfrm rot="-1162942">
            <a:off x="4365318" y="3343442"/>
            <a:ext cx="2099913" cy="4213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Social Media Manager 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4"/>
          <p:cNvSpPr txBox="1"/>
          <p:nvPr/>
        </p:nvSpPr>
        <p:spPr>
          <a:xfrm rot="-1620459">
            <a:off x="5778044" y="3766087"/>
            <a:ext cx="1858362" cy="4090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Payment gateways !!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 rot="648093">
            <a:off x="1007596" y="4144972"/>
            <a:ext cx="1770469" cy="4214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Takeaway portals 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740050" y="850850"/>
            <a:ext cx="44154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iece of duct tape sticking a note to the slide" id="88" name="Google Shape;88;p14"/>
          <p:cNvPicPr preferRelativeResize="0"/>
          <p:nvPr/>
        </p:nvPicPr>
        <p:blipFill rotWithShape="1">
          <a:blip r:embed="rId3">
            <a:alphaModFix/>
          </a:blip>
          <a:srcRect b="10011" l="9244" r="2118" t="5926"/>
          <a:stretch/>
        </p:blipFill>
        <p:spPr>
          <a:xfrm rot="5554826">
            <a:off x="-37216" y="1709886"/>
            <a:ext cx="955505" cy="73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8325" y="337275"/>
            <a:ext cx="9052800" cy="42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Just one!</a:t>
            </a:r>
            <a:r>
              <a:rPr lang="en"/>
              <a:t>  Anyone can build Cloud Restaurants using JOOPIUM™ and make £1000s monthly. Its proven!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283100" y="86250"/>
            <a:ext cx="87495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217050" y="729875"/>
            <a:ext cx="8554200" cy="31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Surendra, previously Uber driver joins as our Reseller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Manages about 25 restaurants in Blackpool and Manchester area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Earns an average of £2000 monthly from our Cloud restaurants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Found it easy to recruit restaurants as if restaurants owners were in serious pain 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a Reseller, Surendra spends hardly few hours weekly helping restaurants with Branding, Marketing and Technical Support. In return he earns a part of the commission which is more than £2000 pcm for the last 18 months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-359325" y="3985950"/>
            <a:ext cx="9424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JOOPIUM democratises Restaurant Technology and Branding Industry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62100" y="-31375"/>
            <a:ext cx="8631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C</a:t>
            </a:r>
            <a:r>
              <a:rPr lang="en" sz="3000"/>
              <a:t>lo</a:t>
            </a:r>
            <a:r>
              <a:rPr lang="en" sz="3000"/>
              <a:t>ud Restaurant features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Takeaway</a:t>
            </a:r>
            <a:r>
              <a:rPr lang="en" sz="1800"/>
              <a:t>: Restaurant’s own website that helps customers order takeaway for delivery or collection.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Booking</a:t>
            </a:r>
            <a:r>
              <a:rPr lang="en" sz="1800"/>
              <a:t>: Restaurant’s own booking platform with Email and Text message confirmations. Single button click operation saves many working hours.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Vouchers</a:t>
            </a:r>
            <a:r>
              <a:rPr lang="en" sz="1800"/>
              <a:t>: Restaurant’s own voucher system to attract customers to dine in. A must have feature for the post Covid market.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Dine in</a:t>
            </a:r>
            <a:r>
              <a:rPr lang="en" sz="1800"/>
              <a:t>: A QR code based Dine in order system where customers order food directly without the help of a waiter.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26625" y="4121675"/>
            <a:ext cx="853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Delivery</a:t>
            </a: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Delivery service through Resellers is coming soon.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2" name="Google Shape;112;p1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Technology 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8"/>
          <p:cNvSpPr txBox="1"/>
          <p:nvPr>
            <p:ph idx="4294967295" type="body"/>
          </p:nvPr>
        </p:nvSpPr>
        <p:spPr>
          <a:xfrm>
            <a:off x="2855550" y="1395650"/>
            <a:ext cx="3432900" cy="34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   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generate ‘Complete’</a:t>
            </a:r>
            <a:r>
              <a:rPr b="1" lang="en" sz="1050">
                <a:solidFill>
                  <a:srgbClr val="202122"/>
                </a:solidFill>
                <a:highlight>
                  <a:srgbClr val="FDFDFD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related to Takeaway, Dine in and Booking of a restaurant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JOOPER AI Program (under construction) will control and enhance User experience for both Dine in and Takeaway customers using this Data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Automated generation of Cloud Restaurants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SaaS Cloud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0" name="Google Shape;120;p1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Business Model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9"/>
          <p:cNvSpPr txBox="1"/>
          <p:nvPr>
            <p:ph idx="4294967295" type="body"/>
          </p:nvPr>
        </p:nvSpPr>
        <p:spPr>
          <a:xfrm>
            <a:off x="2702250" y="929625"/>
            <a:ext cx="3997200" cy="3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Resellers build Cloud Restaurant on our SaaS platform. Means restaurants join for FREE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charge up to 15% on all Transactions and £2 per head on all Bookings. In future, with delivery service, we will charge upto 25%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share revenue with our Resellers that is visible on their Dashboard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title"/>
          </p:nvPr>
        </p:nvSpPr>
        <p:spPr>
          <a:xfrm>
            <a:off x="283100" y="-47050"/>
            <a:ext cx="6244200" cy="45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More than 200 Restaurants use our Solutions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Live operations in Foreign Countries. Highly Scalable!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Viral Engine of Growth through Resellers and it has been proven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6781388" y="2413581"/>
            <a:ext cx="2212050" cy="1570881"/>
            <a:chOff x="6803275" y="314903"/>
            <a:chExt cx="2212050" cy="2504994"/>
          </a:xfrm>
        </p:grpSpPr>
        <p:pic>
          <p:nvPicPr>
            <p:cNvPr id="130" name="Google Shape;13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314903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31" name="Google Shape;131;p20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Orders worth more than £5 Million in the last 12 months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24"/>
            <a:ext cx="4488299" cy="50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8" name="Google Shape;138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652850" y="4627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3302150" y="5795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Competition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1"/>
          <p:cNvSpPr txBox="1"/>
          <p:nvPr>
            <p:ph idx="4294967295" type="body"/>
          </p:nvPr>
        </p:nvSpPr>
        <p:spPr>
          <a:xfrm>
            <a:off x="2855550" y="1189600"/>
            <a:ext cx="3432900" cy="3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No one focuses on Total Business of a 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restaurant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 which includes Dine in, Takeaway and Marketing. Portals such as Deliveroo, Just Eat and Ubereats are just takeaway solutions while Open Table and Quandoo are just Booking platforms.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Our commission based business model brings more money compared to other subscription based plans such as flipdish. Also we have onsite support of resellers that no competitor can match!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No one has a viral engine of growth model such as our reseller plan.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are in the Blue Ocean with unique value proposition and Competition is irrelevant.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